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8" r:id="rId2"/>
    <p:sldId id="257" r:id="rId3"/>
    <p:sldId id="269" r:id="rId4"/>
    <p:sldId id="262" r:id="rId5"/>
    <p:sldId id="272" r:id="rId6"/>
    <p:sldId id="271" r:id="rId7"/>
    <p:sldId id="276" r:id="rId8"/>
    <p:sldId id="273" r:id="rId9"/>
    <p:sldId id="275" r:id="rId10"/>
    <p:sldId id="274" r:id="rId11"/>
    <p:sldId id="265" r:id="rId12"/>
  </p:sldIdLst>
  <p:sldSz cx="18288000" cy="10287000"/>
  <p:notesSz cx="6858000" cy="9144000"/>
  <p:embeddedFontLst>
    <p:embeddedFont>
      <p:font typeface="Open Sans Bold" panose="020B060402020202020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TT Firs Neu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1D8CF8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157" autoAdjust="0"/>
  </p:normalViewPr>
  <p:slideViewPr>
    <p:cSldViewPr>
      <p:cViewPr varScale="1">
        <p:scale>
          <a:sx n="68" d="100"/>
          <a:sy n="68" d="100"/>
        </p:scale>
        <p:origin x="8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20/02/2025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‹nr.›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010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6.jpe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12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31.jpe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33.jpe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34.jpe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10" Type="http://schemas.openxmlformats.org/officeDocument/2006/relationships/image" Target="../media/image35.jpe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454002">
            <a:off x="32455" y="3588720"/>
            <a:ext cx="22132807" cy="7912478"/>
          </a:xfrm>
          <a:custGeom>
            <a:avLst/>
            <a:gdLst/>
            <a:ahLst/>
            <a:cxnLst/>
            <a:rect l="l" t="t" r="r" b="b"/>
            <a:pathLst>
              <a:path w="22132807" h="7912478">
                <a:moveTo>
                  <a:pt x="0" y="0"/>
                </a:moveTo>
                <a:lnTo>
                  <a:pt x="22132807" y="0"/>
                </a:lnTo>
                <a:lnTo>
                  <a:pt x="22132807" y="7912478"/>
                </a:lnTo>
                <a:lnTo>
                  <a:pt x="0" y="7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0" name="Freeform 10"/>
          <p:cNvSpPr/>
          <p:nvPr/>
        </p:nvSpPr>
        <p:spPr>
          <a:xfrm>
            <a:off x="12027505" y="5443190"/>
            <a:ext cx="6260495" cy="4843810"/>
          </a:xfrm>
          <a:custGeom>
            <a:avLst/>
            <a:gdLst/>
            <a:ahLst/>
            <a:cxnLst/>
            <a:rect l="l" t="t" r="r" b="b"/>
            <a:pathLst>
              <a:path w="6260495" h="4843810">
                <a:moveTo>
                  <a:pt x="0" y="0"/>
                </a:moveTo>
                <a:lnTo>
                  <a:pt x="6260495" y="0"/>
                </a:lnTo>
                <a:lnTo>
                  <a:pt x="6260495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l="-4825" t="-3254" r="-186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2" name="Freeform 2"/>
          <p:cNvSpPr/>
          <p:nvPr/>
        </p:nvSpPr>
        <p:spPr>
          <a:xfrm>
            <a:off x="-669835" y="0"/>
            <a:ext cx="6247798" cy="4369781"/>
          </a:xfrm>
          <a:custGeom>
            <a:avLst/>
            <a:gdLst/>
            <a:ahLst/>
            <a:cxnLst/>
            <a:rect l="l" t="t" r="r" b="b"/>
            <a:pathLst>
              <a:path w="6247798" h="4369781">
                <a:moveTo>
                  <a:pt x="0" y="0"/>
                </a:moveTo>
                <a:lnTo>
                  <a:pt x="6247798" y="0"/>
                </a:lnTo>
                <a:lnTo>
                  <a:pt x="6247798" y="4369781"/>
                </a:lnTo>
                <a:lnTo>
                  <a:pt x="0" y="4369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</a:blip>
            <a:stretch>
              <a:fillRect t="-1025" b="-10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3" name="TextBox 3"/>
          <p:cNvSpPr txBox="1"/>
          <p:nvPr/>
        </p:nvSpPr>
        <p:spPr>
          <a:xfrm>
            <a:off x="534394" y="359467"/>
            <a:ext cx="6247798" cy="5407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7E7E7E"/>
                </a:solidFill>
                <a:latin typeface="Poppins"/>
              </a:rPr>
              <a:t>Internet</a:t>
            </a:r>
            <a:r>
              <a:rPr lang="en-US" sz="14090" spc="-1239" dirty="0">
                <a:solidFill>
                  <a:srgbClr val="61DBFB"/>
                </a:solidFill>
                <a:latin typeface="Poppins"/>
              </a:rPr>
              <a:t> </a:t>
            </a:r>
            <a:r>
              <a:rPr lang="en-US" sz="14090" spc="-1239" dirty="0">
                <a:solidFill>
                  <a:srgbClr val="FFFEF4"/>
                </a:solidFill>
                <a:latin typeface="Poppins"/>
              </a:rPr>
              <a:t>of</a:t>
            </a:r>
          </a:p>
          <a:p>
            <a:pPr marL="0" lvl="0" indent="0" algn="l">
              <a:lnSpc>
                <a:spcPts val="13949"/>
              </a:lnSpc>
              <a:spcBef>
                <a:spcPct val="0"/>
              </a:spcBef>
            </a:pPr>
            <a:r>
              <a:rPr lang="en-US" sz="14090" spc="-1239" dirty="0">
                <a:solidFill>
                  <a:srgbClr val="E78200"/>
                </a:solidFill>
                <a:latin typeface="Poppins"/>
              </a:rPr>
              <a:t>Things</a:t>
            </a:r>
          </a:p>
        </p:txBody>
      </p:sp>
      <p:sp>
        <p:nvSpPr>
          <p:cNvPr id="4" name="Freeform 4"/>
          <p:cNvSpPr/>
          <p:nvPr/>
        </p:nvSpPr>
        <p:spPr>
          <a:xfrm>
            <a:off x="17127317" y="823382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7" y="0"/>
                </a:lnTo>
                <a:lnTo>
                  <a:pt x="337517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6" name="Freeform 6"/>
          <p:cNvSpPr/>
          <p:nvPr/>
        </p:nvSpPr>
        <p:spPr>
          <a:xfrm>
            <a:off x="12731649" y="-222290"/>
            <a:ext cx="5556351" cy="5665480"/>
          </a:xfrm>
          <a:custGeom>
            <a:avLst/>
            <a:gdLst/>
            <a:ahLst/>
            <a:cxnLst/>
            <a:rect l="l" t="t" r="r" b="b"/>
            <a:pathLst>
              <a:path w="5556351" h="5665480">
                <a:moveTo>
                  <a:pt x="0" y="0"/>
                </a:moveTo>
                <a:lnTo>
                  <a:pt x="5556351" y="0"/>
                </a:lnTo>
                <a:lnTo>
                  <a:pt x="5556351" y="5665480"/>
                </a:lnTo>
                <a:lnTo>
                  <a:pt x="0" y="5665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-51345" r="-12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7" name="AutoShape 7"/>
          <p:cNvSpPr/>
          <p:nvPr/>
        </p:nvSpPr>
        <p:spPr>
          <a:xfrm>
            <a:off x="17474359" y="3085950"/>
            <a:ext cx="4762" cy="25676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BE"/>
          </a:p>
        </p:txBody>
      </p:sp>
      <p:sp>
        <p:nvSpPr>
          <p:cNvPr id="8" name="TextBox 8"/>
          <p:cNvSpPr txBox="1"/>
          <p:nvPr/>
        </p:nvSpPr>
        <p:spPr>
          <a:xfrm rot="-5400000">
            <a:off x="15404381" y="7740772"/>
            <a:ext cx="40732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10" dirty="0">
                <a:solidFill>
                  <a:srgbClr val="E78200"/>
                </a:solidFill>
                <a:latin typeface="TT Firs Neue"/>
              </a:rPr>
              <a:t>WOUTER</a:t>
            </a:r>
            <a:r>
              <a:rPr lang="en-US" sz="2000" spc="110" dirty="0">
                <a:solidFill>
                  <a:srgbClr val="F2F2F2"/>
                </a:solidFill>
                <a:latin typeface="TT Firs Neue"/>
              </a:rPr>
              <a:t> VAN SCHANDEVIJL</a:t>
            </a:r>
          </a:p>
        </p:txBody>
      </p:sp>
      <p:sp>
        <p:nvSpPr>
          <p:cNvPr id="9" name="Freeform 9"/>
          <p:cNvSpPr/>
          <p:nvPr/>
        </p:nvSpPr>
        <p:spPr>
          <a:xfrm>
            <a:off x="4081364" y="8313506"/>
            <a:ext cx="148195" cy="261136"/>
          </a:xfrm>
          <a:custGeom>
            <a:avLst/>
            <a:gdLst/>
            <a:ahLst/>
            <a:cxnLst/>
            <a:rect l="l" t="t" r="r" b="b"/>
            <a:pathLst>
              <a:path w="148195" h="261136">
                <a:moveTo>
                  <a:pt x="0" y="0"/>
                </a:moveTo>
                <a:lnTo>
                  <a:pt x="148194" y="0"/>
                </a:lnTo>
                <a:lnTo>
                  <a:pt x="148194" y="261136"/>
                </a:lnTo>
                <a:lnTo>
                  <a:pt x="0" y="261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  <p:sp>
        <p:nvSpPr>
          <p:cNvPr id="11" name="Freeform 11"/>
          <p:cNvSpPr/>
          <p:nvPr/>
        </p:nvSpPr>
        <p:spPr>
          <a:xfrm>
            <a:off x="0" y="4369781"/>
            <a:ext cx="5747573" cy="6040749"/>
          </a:xfrm>
          <a:custGeom>
            <a:avLst/>
            <a:gdLst/>
            <a:ahLst/>
            <a:cxnLst/>
            <a:rect l="l" t="t" r="r" b="b"/>
            <a:pathLst>
              <a:path w="5747573" h="6040749">
                <a:moveTo>
                  <a:pt x="0" y="0"/>
                </a:moveTo>
                <a:lnTo>
                  <a:pt x="5747573" y="0"/>
                </a:lnTo>
                <a:lnTo>
                  <a:pt x="5747573" y="6040749"/>
                </a:lnTo>
                <a:lnTo>
                  <a:pt x="0" y="6040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2000"/>
            </a:blip>
            <a:stretch>
              <a:fillRect l="-21631" t="-4855" r="-2530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2" name="Freeform 12"/>
          <p:cNvSpPr/>
          <p:nvPr/>
        </p:nvSpPr>
        <p:spPr>
          <a:xfrm>
            <a:off x="5577963" y="0"/>
            <a:ext cx="7153686" cy="5443190"/>
          </a:xfrm>
          <a:custGeom>
            <a:avLst/>
            <a:gdLst/>
            <a:ahLst/>
            <a:cxnLst/>
            <a:rect l="l" t="t" r="r" b="b"/>
            <a:pathLst>
              <a:path w="7153686" h="5443190">
                <a:moveTo>
                  <a:pt x="0" y="0"/>
                </a:moveTo>
                <a:lnTo>
                  <a:pt x="7153686" y="0"/>
                </a:lnTo>
                <a:lnTo>
                  <a:pt x="7153686" y="5443190"/>
                </a:lnTo>
                <a:lnTo>
                  <a:pt x="0" y="5443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</a:blip>
            <a:stretch>
              <a:fillRect l="-1759" t="-151" b="-1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3" name="Freeform 13"/>
          <p:cNvSpPr/>
          <p:nvPr/>
        </p:nvSpPr>
        <p:spPr>
          <a:xfrm>
            <a:off x="5747573" y="5443190"/>
            <a:ext cx="6279932" cy="4843810"/>
          </a:xfrm>
          <a:custGeom>
            <a:avLst/>
            <a:gdLst/>
            <a:ahLst/>
            <a:cxnLst/>
            <a:rect l="l" t="t" r="r" b="b"/>
            <a:pathLst>
              <a:path w="6279932" h="4843810">
                <a:moveTo>
                  <a:pt x="0" y="0"/>
                </a:moveTo>
                <a:lnTo>
                  <a:pt x="6279932" y="0"/>
                </a:lnTo>
                <a:lnTo>
                  <a:pt x="6279932" y="4843810"/>
                </a:lnTo>
                <a:lnTo>
                  <a:pt x="0" y="48438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2000"/>
            </a:blip>
            <a:stretch>
              <a:fillRect l="-45170" t="-2253" r="-1109" b="-2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E"/>
          </a:p>
        </p:txBody>
      </p:sp>
      <p:sp>
        <p:nvSpPr>
          <p:cNvPr id="14" name="Freeform 14"/>
          <p:cNvSpPr/>
          <p:nvPr/>
        </p:nvSpPr>
        <p:spPr>
          <a:xfrm>
            <a:off x="15126061" y="9664049"/>
            <a:ext cx="2133239" cy="575974"/>
          </a:xfrm>
          <a:custGeom>
            <a:avLst/>
            <a:gdLst/>
            <a:ahLst/>
            <a:cxnLst/>
            <a:rect l="l" t="t" r="r" b="b"/>
            <a:pathLst>
              <a:path w="2133239" h="575974">
                <a:moveTo>
                  <a:pt x="0" y="0"/>
                </a:moveTo>
                <a:lnTo>
                  <a:pt x="2133239" y="0"/>
                </a:lnTo>
                <a:lnTo>
                  <a:pt x="2133239" y="575975"/>
                </a:lnTo>
                <a:lnTo>
                  <a:pt x="0" y="575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B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9555C-C516-20A1-21CB-2B8EEAD9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11E7E9-9459-A082-61F7-231D38707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15ADF4-2B29-A66A-79C2-ABC95C76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683834-6A20-05E7-5522-F04F210E8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860C71D-0D57-3A1F-6D92-D9FA6EAA51B9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F4665D9-6AB3-F9ED-0360-519D3484576F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65810D53-6095-0CC4-479F-C348BE534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D92B21-A484-0646-408C-BD8EC3E1567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76E911A-D10F-859E-0AE3-6F20312E3466}"/>
              </a:ext>
            </a:extLst>
          </p:cNvPr>
          <p:cNvSpPr txBox="1"/>
          <p:nvPr/>
        </p:nvSpPr>
        <p:spPr>
          <a:xfrm>
            <a:off x="-1" y="510966"/>
            <a:ext cx="12298819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GB" sz="8069" dirty="0" err="1">
                <a:solidFill>
                  <a:srgbClr val="E8870A"/>
                </a:solidFill>
                <a:latin typeface="Open Sans Bold"/>
              </a:rPr>
              <a:t>Espressif</a:t>
            </a:r>
            <a:r>
              <a:rPr lang="en-GB" sz="8069" dirty="0">
                <a:solidFill>
                  <a:srgbClr val="E8870A"/>
                </a:solidFill>
                <a:latin typeface="Open Sans Bold"/>
              </a:rPr>
              <a:t> Systems</a:t>
            </a:r>
            <a:endParaRPr lang="en-US" sz="8069" dirty="0">
              <a:solidFill>
                <a:srgbClr val="E8870A"/>
              </a:solidFill>
              <a:latin typeface="Open Sans Bold"/>
            </a:endParaRPr>
          </a:p>
        </p:txBody>
      </p:sp>
      <p:pic>
        <p:nvPicPr>
          <p:cNvPr id="7170" name="Picture 2" descr="ESP32 vs ESP8266 - Pros and Cons - Maker Advisor">
            <a:extLst>
              <a:ext uri="{FF2B5EF4-FFF2-40B4-BE49-F238E27FC236}">
                <a16:creationId xmlns:a16="http://schemas.microsoft.com/office/drawing/2014/main" id="{771A0401-2972-0E70-1E2F-0BB5232CC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6" y="302987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9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Introductie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Hardware </a:t>
            </a:r>
            <a:r>
              <a:rPr lang="en-US" sz="4400" dirty="0" err="1">
                <a:solidFill>
                  <a:schemeClr val="bg1"/>
                </a:solidFill>
              </a:rPr>
              <a:t>sessie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Smart </a:t>
            </a:r>
            <a:r>
              <a:rPr lang="en-US" sz="4400" dirty="0" err="1">
                <a:solidFill>
                  <a:schemeClr val="bg1"/>
                </a:solidFill>
              </a:rPr>
              <a:t>stopcontact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Integratie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bestaande</a:t>
            </a:r>
            <a:r>
              <a:rPr lang="en-US" sz="4400" dirty="0">
                <a:solidFill>
                  <a:schemeClr val="bg1"/>
                </a:solidFill>
              </a:rPr>
              <a:t> setups 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Home Assistant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Floorplan dashboard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1D51B-71CC-719D-8A71-0F61EC956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6A9EB8-C201-3335-2AC8-067EA967C2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21B802-4183-0264-CB25-DB56E1149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A5DD749-B968-48D9-129E-BD45A6451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2F9D093-9277-4B86-68B9-9EB87D2E7C18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E15B954-5F87-461D-AED8-3F62651A874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9B6DFFD-A4F9-9BC6-7F80-8B3B6FD08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E93082A-D7FA-9D97-B4A4-A30674BF8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pic>
        <p:nvPicPr>
          <p:cNvPr id="12" name="SMART HOUSE – ENGLISH VERSION – REMA 1000">
            <a:hlinkClick r:id="" action="ppaction://media"/>
            <a:extLst>
              <a:ext uri="{FF2B5EF4-FFF2-40B4-BE49-F238E27FC236}">
                <a16:creationId xmlns:a16="http://schemas.microsoft.com/office/drawing/2014/main" id="{40F26014-91B0-30B1-63A3-3E9B68DD3A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5094" y="3003870"/>
            <a:ext cx="12204363" cy="68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6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Wat is IoT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 descr="System brings deep learning to “internet of things” devices | MIT News |  Massachusetts Institute of Technology">
            <a:extLst>
              <a:ext uri="{FF2B5EF4-FFF2-40B4-BE49-F238E27FC236}">
                <a16:creationId xmlns:a16="http://schemas.microsoft.com/office/drawing/2014/main" id="{E6CF952A-984A-12DA-BF65-34AA160D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52" y="2917259"/>
            <a:ext cx="9322747" cy="621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2BE14-AD63-6E1C-B4B4-1F182055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8B191C-7306-BE20-5E77-633920759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7BB873-346F-AB32-8A0D-BF55F15FC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E9CD7C-F0EC-A074-3385-0C0C42895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950E337-40B1-887F-242E-F52823204474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358FDB5-4F4A-9F5E-2837-FC1BD5297745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40014D8-2F40-6829-D740-D8F3CAC8B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58B8E69-3893-9181-A8A3-B5974AC8E9E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FF6D073-2CF2-F8D5-9DC3-7640B2C30D76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Smart home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0" name="Picture 2" descr="What is the difference between home automation and IoT? | e.co.system">
            <a:extLst>
              <a:ext uri="{FF2B5EF4-FFF2-40B4-BE49-F238E27FC236}">
                <a16:creationId xmlns:a16="http://schemas.microsoft.com/office/drawing/2014/main" id="{DC057565-944A-C4AB-B7DB-8716CE12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14700"/>
            <a:ext cx="11788829" cy="662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1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9BB1D-CF02-F1CD-9251-EF0B59862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115C5A-E1A5-8AC5-3BEA-812E9841A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086AA8-8771-6791-A1A1-22BE74ACD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1D872E-EC9E-FE08-3CE8-66EF9E17F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038BF07-8A05-782D-15BD-5FCFBBF7627D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AFCBF32-86C5-A8F5-9FED-F0395B3B2A9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6A5143CE-BC5C-9FF9-B9D1-4715C916C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269031-47BD-FF0E-1432-7C1541093A6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27D6149D-12F2-8DC1-022E-A1D905E24D89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Verschillende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merken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098" name="Picture 2" descr="Smart Homes and Consumers - Harbor Research">
            <a:extLst>
              <a:ext uri="{FF2B5EF4-FFF2-40B4-BE49-F238E27FC236}">
                <a16:creationId xmlns:a16="http://schemas.microsoft.com/office/drawing/2014/main" id="{E8D8F567-83FE-86EB-7A44-7E6268E3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64092"/>
            <a:ext cx="14591178" cy="67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47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CE50B-6BD7-3B3A-C33D-97679832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09A614-D0F9-F351-CD7B-314CCCD31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C68CE3A-FE62-4EB5-E9FB-81357D1D6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5C61F1-50E1-F419-A173-7A63A7A5C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A0F68CF-93DF-2A8C-6472-C55A0229456D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068CBFF-5DAD-C5C1-3377-ACC7296C604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10903036-E693-B640-DD70-A06526A2B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A1DBDA-95D8-8013-8BEB-E9504080C2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C6DDB530-83AD-13A6-B41A-94B1543AF586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Verschillende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apps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4" name="Picture 4" descr="The amount of apps I need to control my smart house is getting out of  control... : r/homeautomation">
            <a:extLst>
              <a:ext uri="{FF2B5EF4-FFF2-40B4-BE49-F238E27FC236}">
                <a16:creationId xmlns:a16="http://schemas.microsoft.com/office/drawing/2014/main" id="{A28AC044-45AA-6D14-AF4D-1EDB349E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71700"/>
            <a:ext cx="7810500" cy="781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4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6B908-56C8-B138-CBEE-B42B3087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13725E-166B-EC25-3E35-9868D8DAE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4427531-8488-D7EB-6E65-CDFB8FC57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BB6B2D-0A16-311F-049C-38390E90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6008FEB-E1B5-843B-D6AE-C6A950FADAEF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C7E9810-12F1-75A8-78B8-25922CDEDE0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5D72694-963E-C368-E1B9-AB45C3103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F4E232B-B732-3B95-6152-625C92EE45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7BF9D534-86C6-4FA9-BAC7-62CCD121FB59}"/>
              </a:ext>
            </a:extLst>
          </p:cNvPr>
          <p:cNvSpPr txBox="1"/>
          <p:nvPr/>
        </p:nvSpPr>
        <p:spPr>
          <a:xfrm>
            <a:off x="-1" y="510966"/>
            <a:ext cx="12298819" cy="244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Verschillende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protocollen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4" name="Picture 2" descr="ZigBee Alliance and Thread Group Join Force — LED professional - LED  Lighting Technology, Application Magazine">
            <a:extLst>
              <a:ext uri="{FF2B5EF4-FFF2-40B4-BE49-F238E27FC236}">
                <a16:creationId xmlns:a16="http://schemas.microsoft.com/office/drawing/2014/main" id="{186FCAEC-1449-3B10-8893-BAB375F4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29" y="3127053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68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53292-F28B-9DE8-9CEA-09E20B806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DAD0F4-28F3-2E33-B5AF-CD6C30AAD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80A5F3-D231-F117-C634-9C3AC8A7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BD20DA-6FDA-EBBA-D742-5760E8B3B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2E5F869-8F19-BB94-1C3A-64CC114DE9FF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111B42-D2A9-9D40-3598-044F845C1E10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08DA3E3-3065-0188-F707-6ADDF88D3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D92782-5304-A57C-0905-542B6BD541C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905AF044-075F-4438-DDE7-1CF376F22C5E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Arduino &amp; Raspberry pi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6" name="Picture 2" descr="Leo Rover Blog - Raspberry Pi or Arduino – when to choose which?">
            <a:extLst>
              <a:ext uri="{FF2B5EF4-FFF2-40B4-BE49-F238E27FC236}">
                <a16:creationId xmlns:a16="http://schemas.microsoft.com/office/drawing/2014/main" id="{E963C3EC-C37F-1555-07AB-3CBCBD6C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60" y="2908325"/>
            <a:ext cx="10553022" cy="686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1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41</Words>
  <Application>Microsoft Office PowerPoint</Application>
  <PresentationFormat>Aangepast</PresentationFormat>
  <Paragraphs>23</Paragraphs>
  <Slides>11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7" baseType="lpstr">
      <vt:lpstr>TT Firs Neue</vt:lpstr>
      <vt:lpstr>Arial</vt:lpstr>
      <vt:lpstr>Poppins</vt:lpstr>
      <vt:lpstr>Open Sans Bold</vt:lpstr>
      <vt:lpstr>Calibri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dc:creator>Bert</dc:creator>
  <cp:lastModifiedBy>Bert Vervaele</cp:lastModifiedBy>
  <cp:revision>25</cp:revision>
  <dcterms:created xsi:type="dcterms:W3CDTF">2006-08-16T00:00:00Z</dcterms:created>
  <dcterms:modified xsi:type="dcterms:W3CDTF">2025-02-21T16:15:23Z</dcterms:modified>
  <dc:identifier>DAE4nIrG1s0</dc:identifier>
</cp:coreProperties>
</file>